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815" r:id="rId5"/>
    <p:sldId id="813" r:id="rId6"/>
    <p:sldId id="814" r:id="rId7"/>
    <p:sldId id="818" r:id="rId8"/>
    <p:sldId id="2137" r:id="rId9"/>
    <p:sldId id="816" r:id="rId10"/>
    <p:sldId id="817" r:id="rId11"/>
    <p:sldId id="213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C0FBD-7DC7-4178-B8F4-853E5B8CAFD7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8E56B-D8A1-465A-80C5-4112728026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92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13A08-DC0B-4E3A-994C-2A2BD57DB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CFE62E-5D69-4CED-AC77-C57085E42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EC663F-0538-4312-981D-4F9311AB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BE1F2C-0FB2-47BD-8229-4CBCF35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AF7C3D-1A1F-465D-A436-331AB62D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39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02072-7B69-4F2E-AE35-134C9AC1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8C5BCA-9384-40E0-8A29-22175479B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3FFE07-70F6-4564-A4C5-4F07D01D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8E5F46-428E-4B27-877A-E8463F2B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53AE6A-8C8D-459E-972E-376C5490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58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653E0F-83C6-475C-81B7-80E5AA891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0FE794-6437-449A-A54D-3E8B0D4A3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EEC393-4FA6-4FE0-84E7-818E2E93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527DCF-287B-4B07-9879-FF025D56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061017-5E19-4413-8B5B-139F4482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69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fld id="{70891141-D103-480E-B308-581502CE92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35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62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670FA-3147-4A91-A839-6178734E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8ED4C3-742F-4C41-B15B-FAB965F85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A03766-AEA6-4A56-8824-66E05FAA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26925-C77F-4274-9348-95D6CAC5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4D26F0-8AB1-4A97-8CC2-11D0E634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6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0D145B-322B-47E0-A688-99658114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1FEB85-6A8F-41B1-A7ED-E7CF9E132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1BC80C-C6E7-4C78-9367-12C0886C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1A0FBE-20DD-4253-AA1C-D286B838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FEF983-B4C9-4CD5-BD7C-8B5F0B9D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90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D6A94-13E2-4F77-96C7-4C75A830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92A933-CA3D-4018-B563-F5B96AD38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D62C98-1BF8-421A-AB9F-A20DDBE50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3F19E8-8B51-4A1E-A3A5-5E2CAD26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0CA7E2-45FC-4FE7-A10D-C3C3F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32AF44-80F5-4CC4-9D20-17483E53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38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536DE-293D-4344-94FB-8DCD996A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481D05-CC3F-42E4-BED6-B4626F94A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7153AD-74FE-486E-8D48-A71BF9DE1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D5784F-CB5E-4A1A-BE84-981F4F139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A8B9168-9289-4B9F-8EB3-1F8C1B1CD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E78328C-AB1D-4CF0-A0A0-ABAFDABD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F16E77E-6F28-4809-AC59-C48B3889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8F7DEAA-A8D3-4CB1-BBCC-21F93B02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1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441EC3-6746-41AF-9EC2-CFBB334A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8CE226D-B46E-4D39-8679-E7164210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3F5CD9-2DCB-4DE8-BB51-BA5C5812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BAD5E1-60A5-440D-9B89-C084961E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80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E8704D1-FADA-43B2-B7E0-C9F25704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37A5D63-6C57-451B-9DDE-9BF33ABD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EA450D-F140-425F-A932-80D11955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58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5B171-6084-4B15-A87A-1C09AD9E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24A7F8-237C-43EA-B7AF-2FBC8162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1A7D36-0C32-47B8-9889-5382F5945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0D1E01-3BA1-4DFF-A55C-B418E15D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9A2752-38DC-4E22-A89E-A677E9AF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6FC9D3-76AD-4197-AF9A-FC53D719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9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4BADB7-198B-4ECB-AD47-D89E4E9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A273E64-AB76-4D7E-8535-6D1144165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10F209-64D8-4BD0-8EF6-0568F831E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6E7AE2-7185-4657-B650-FFC4C761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3C5701-E7BA-4239-BA03-CAC8A717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76C081-2441-4F44-A628-8B30EABB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06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B9F9BF-9335-4D9F-9C21-FDF1E2F9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E16CC4-4AE1-44E4-AA84-1FA782C0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575998-1E8D-4798-95AF-A5285CFE6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0F6E-0EEA-40B0-BCCA-10FD5007D2B5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FEDEFE-A519-419C-B289-B1117C023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5FBEB6-40AA-4EDA-AE4A-787728F74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A585-5A5A-42A0-8488-C4B1CE6C9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58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D1BB56C-8E81-48D2-B3E8-CC3E0063F7C8}"/>
              </a:ext>
            </a:extLst>
          </p:cNvPr>
          <p:cNvSpPr/>
          <p:nvPr/>
        </p:nvSpPr>
        <p:spPr>
          <a:xfrm>
            <a:off x="6409333" y="10"/>
            <a:ext cx="2858337" cy="685799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7CB1ACC-8E7C-4927-BCE3-65D4C35B92E5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pic>
        <p:nvPicPr>
          <p:cNvPr id="1026" name="Picture 2" descr="Regione Lombardia: nelle unità speciali dimenticate le strutture  socio-sanitarie residenziali (25/03/2020) - Vita.it">
            <a:extLst>
              <a:ext uri="{FF2B5EF4-FFF2-40B4-BE49-F238E27FC236}">
                <a16:creationId xmlns:a16="http://schemas.microsoft.com/office/drawing/2014/main" id="{99BEE6A4-7392-4676-9BF3-305ED5FF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" y="1036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3C3794B-F251-4CF9-94B4-6386106AD1F7}"/>
              </a:ext>
            </a:extLst>
          </p:cNvPr>
          <p:cNvSpPr/>
          <p:nvPr/>
        </p:nvSpPr>
        <p:spPr>
          <a:xfrm>
            <a:off x="0" y="5301508"/>
            <a:ext cx="1219052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1"/>
            <a:r>
              <a:rPr lang="it-IT" sz="4000" dirty="0">
                <a:ln w="285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" panose="020B0606020104020203" pitchFamily="34" charset="0"/>
              </a:rPr>
              <a:t>PREMIO «L’IMPRESA OLTRE L’IMPRESA»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9DC2A4-D640-4B5F-BD9F-CCB5A7ED09BF}"/>
              </a:ext>
            </a:extLst>
          </p:cNvPr>
          <p:cNvSpPr txBox="1"/>
          <p:nvPr/>
        </p:nvSpPr>
        <p:spPr>
          <a:xfrm>
            <a:off x="6959746" y="5379053"/>
            <a:ext cx="25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FF0000"/>
                </a:solidFill>
              </a:rPr>
              <a:t>PROGETTO PER </a:t>
            </a:r>
          </a:p>
          <a:p>
            <a:pPr algn="ctr"/>
            <a:r>
              <a:rPr lang="it-IT" i="1" dirty="0">
                <a:solidFill>
                  <a:srgbClr val="FF0000"/>
                </a:solidFill>
              </a:rPr>
              <a:t>REGIONE LOMBARDIA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756CADB-B130-427F-BEBE-EAD674CB7220}"/>
              </a:ext>
            </a:extLst>
          </p:cNvPr>
          <p:cNvSpPr/>
          <p:nvPr/>
        </p:nvSpPr>
        <p:spPr>
          <a:xfrm>
            <a:off x="6888724" y="0"/>
            <a:ext cx="2858337" cy="685799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E1B225C-8B53-4F14-82AB-1E14F60A623E}"/>
              </a:ext>
            </a:extLst>
          </p:cNvPr>
          <p:cNvSpPr txBox="1"/>
          <p:nvPr/>
        </p:nvSpPr>
        <p:spPr>
          <a:xfrm>
            <a:off x="10114243" y="6478306"/>
            <a:ext cx="217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Milano 19/10/2020</a:t>
            </a:r>
          </a:p>
        </p:txBody>
      </p:sp>
    </p:spTree>
    <p:extLst>
      <p:ext uri="{BB962C8B-B14F-4D97-AF65-F5344CB8AC3E}">
        <p14:creationId xmlns:p14="http://schemas.microsoft.com/office/powerpoint/2010/main" val="317111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1C05447-C29E-4143-B078-FB08BE6E5599}"/>
              </a:ext>
            </a:extLst>
          </p:cNvPr>
          <p:cNvSpPr txBox="1">
            <a:spLocks/>
          </p:cNvSpPr>
          <p:nvPr/>
        </p:nvSpPr>
        <p:spPr>
          <a:xfrm>
            <a:off x="636366" y="821338"/>
            <a:ext cx="7186445" cy="72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335"/>
            <a:r>
              <a:rPr lang="it-IT" sz="3600" dirty="0">
                <a:solidFill>
                  <a:schemeClr val="tx1"/>
                </a:solidFill>
                <a:latin typeface="Tw Cen MT Condensed" panose="020B0606020104020203" pitchFamily="34" charset="0"/>
                <a:cs typeface="Arial" pitchFamily="34" charset="0"/>
                <a:sym typeface="Helvetica Light"/>
              </a:rPr>
              <a:t>PREMIO «L’IMPRESA OLTRE L’IMPRESA»</a:t>
            </a:r>
          </a:p>
          <a:p>
            <a:pPr algn="l" defTabSz="914335"/>
            <a:r>
              <a:rPr lang="it-IT" sz="2400" dirty="0">
                <a:solidFill>
                  <a:srgbClr val="C00000"/>
                </a:solidFill>
                <a:latin typeface="Tw Cen MT Condensed" panose="020B0606020104020203" pitchFamily="34" charset="0"/>
                <a:cs typeface="Arial" pitchFamily="34" charset="0"/>
                <a:sym typeface="Helvetica Light"/>
              </a:rPr>
              <a:t>REASON WHY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9136F07-FBDB-4216-9F98-7CC0877EAB9B}"/>
              </a:ext>
            </a:extLst>
          </p:cNvPr>
          <p:cNvSpPr/>
          <p:nvPr/>
        </p:nvSpPr>
        <p:spPr>
          <a:xfrm>
            <a:off x="6870779" y="1"/>
            <a:ext cx="532122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D9BBA97-570B-4CBD-BE23-6629513483A6}"/>
              </a:ext>
            </a:extLst>
          </p:cNvPr>
          <p:cNvSpPr/>
          <p:nvPr/>
        </p:nvSpPr>
        <p:spPr>
          <a:xfrm>
            <a:off x="609596" y="1872512"/>
            <a:ext cx="611505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</a:rPr>
              <a:t>La Regione Lombardia è da anni attenta alla promozione della </a:t>
            </a:r>
            <a:r>
              <a:rPr lang="it-IT" sz="1400" b="1" dirty="0">
                <a:latin typeface="Calibri" panose="020F0502020204030204" pitchFamily="34" charset="0"/>
              </a:rPr>
              <a:t>responsabilità sociale delle imprese</a:t>
            </a:r>
            <a:r>
              <a:rPr lang="it-IT" sz="1400" dirty="0">
                <a:latin typeface="Calibri" panose="020F0502020204030204" pitchFamily="34" charset="0"/>
              </a:rPr>
              <a:t> in quanto è considerata uno dei fattori strategici di competitività tra le stesse e di sostegno alle forme di welfare aziendale.</a:t>
            </a:r>
          </a:p>
          <a:p>
            <a:pPr>
              <a:spcAft>
                <a:spcPts val="0"/>
              </a:spcAft>
            </a:pPr>
            <a:endParaRPr lang="it-IT" sz="1400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</a:rPr>
              <a:t>Quest’anno, con la crisi dovuta all’epidemia da </a:t>
            </a:r>
            <a:r>
              <a:rPr lang="it-IT" sz="1400" dirty="0" err="1">
                <a:latin typeface="Calibri" panose="020F0502020204030204" pitchFamily="34" charset="0"/>
              </a:rPr>
              <a:t>Covid</a:t>
            </a:r>
            <a:r>
              <a:rPr lang="it-IT" sz="1400" dirty="0">
                <a:latin typeface="Calibri" panose="020F0502020204030204" pitchFamily="34" charset="0"/>
              </a:rPr>
              <a:t> 19, Regione Lombardia ha deciso di avviare un’iniziativa che premi le aziende del territorio che, nel difficile periodo che stiamo vivendo, si sono distinte con strategie innovative a vantaggio del territorio o dei propri dipendenti o della stessa filiera di appartenenza.</a:t>
            </a:r>
          </a:p>
          <a:p>
            <a:pPr>
              <a:spcAft>
                <a:spcPts val="0"/>
              </a:spcAft>
            </a:pPr>
            <a:endParaRPr lang="it-IT" sz="1400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400" b="1" dirty="0">
                <a:latin typeface="Calibri" panose="020F0502020204030204" pitchFamily="34" charset="0"/>
              </a:rPr>
              <a:t>L’obiettivo dell’iniziativa è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it-IT" sz="1400" b="1" dirty="0">
                <a:latin typeface="Calibri" panose="020F0502020204030204" pitchFamily="34" charset="0"/>
              </a:rPr>
              <a:t>individuare modelli di eccellenza lombardi </a:t>
            </a:r>
            <a:r>
              <a:rPr lang="it-IT" sz="1400" dirty="0">
                <a:latin typeface="Calibri" panose="020F0502020204030204" pitchFamily="34" charset="0"/>
              </a:rPr>
              <a:t>e attivare un virtuoso meccanismo di moral suasion attraverso il racconto e la visibilità degli stessi per diventare dei modelli ripetibili per altre aziende;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it-IT" sz="1400" dirty="0">
                <a:cs typeface="Trebuchet MS"/>
              </a:rPr>
              <a:t>l’organizzazione, gestione e realizzazione del </a:t>
            </a:r>
            <a:r>
              <a:rPr lang="it-IT" sz="1400" b="1" dirty="0">
                <a:cs typeface="Trebuchet MS"/>
              </a:rPr>
              <a:t>Premio Responsabilità Sociale 2020 «L’impresa oltre l’impresa».</a:t>
            </a:r>
          </a:p>
          <a:p>
            <a:pPr>
              <a:spcAft>
                <a:spcPts val="0"/>
              </a:spcAft>
            </a:pPr>
            <a:endParaRPr lang="it-IT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magine 3" descr="Immagine che contiene luce&#10;&#10;Descrizione generata automaticamente">
            <a:extLst>
              <a:ext uri="{FF2B5EF4-FFF2-40B4-BE49-F238E27FC236}">
                <a16:creationId xmlns:a16="http://schemas.microsoft.com/office/drawing/2014/main" id="{D1E63589-94DE-4E66-ACD2-5D3DAF7C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6" r="35419"/>
          <a:stretch/>
        </p:blipFill>
        <p:spPr>
          <a:xfrm>
            <a:off x="6870779" y="0"/>
            <a:ext cx="5321221" cy="68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7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83AE7AC-646A-4F81-953A-C46908578429}"/>
              </a:ext>
            </a:extLst>
          </p:cNvPr>
          <p:cNvSpPr txBox="1">
            <a:spLocks/>
          </p:cNvSpPr>
          <p:nvPr/>
        </p:nvSpPr>
        <p:spPr>
          <a:xfrm>
            <a:off x="328641" y="596423"/>
            <a:ext cx="7186445" cy="72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335"/>
            <a:r>
              <a:rPr lang="en-US" sz="3600" dirty="0">
                <a:solidFill>
                  <a:prstClr val="black"/>
                </a:solidFill>
                <a:latin typeface="Tw Cen MT Condensed" panose="020B0606020104020203" pitchFamily="34" charset="0"/>
                <a:sym typeface="Helvetica Light"/>
              </a:rPr>
              <a:t>   </a:t>
            </a:r>
            <a:r>
              <a:rPr lang="it-IT" sz="3600" dirty="0">
                <a:solidFill>
                  <a:schemeClr val="tx1"/>
                </a:solidFill>
                <a:latin typeface="Tw Cen MT Condensed" panose="020B0606020104020203" pitchFamily="34" charset="0"/>
                <a:cs typeface="Arial" pitchFamily="34" charset="0"/>
                <a:sym typeface="Helvetica Light"/>
              </a:rPr>
              <a:t>PREMIO «L’IMPRESA OLTRE L’IMPRESA»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9B970-33B4-419E-A8E4-B0DBC9901FB4}"/>
              </a:ext>
            </a:extLst>
          </p:cNvPr>
          <p:cNvSpPr/>
          <p:nvPr/>
        </p:nvSpPr>
        <p:spPr>
          <a:xfrm>
            <a:off x="585256" y="1179089"/>
            <a:ext cx="5262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5"/>
            <a:r>
              <a:rPr lang="it-IT" sz="2400" dirty="0">
                <a:solidFill>
                  <a:srgbClr val="C00000"/>
                </a:solidFill>
                <a:latin typeface="Tw Cen MT Condensed" panose="020B0606020104020203" pitchFamily="34" charset="0"/>
                <a:cs typeface="Arial" pitchFamily="34" charset="0"/>
              </a:rPr>
              <a:t>Innovazioni e strategie di risposta alla crisi dell'epidemia di Covid-19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5ACB0E0-3D4F-414D-B784-8DAD0A2CD1BA}"/>
              </a:ext>
            </a:extLst>
          </p:cNvPr>
          <p:cNvSpPr/>
          <p:nvPr/>
        </p:nvSpPr>
        <p:spPr>
          <a:xfrm>
            <a:off x="585256" y="2483257"/>
            <a:ext cx="6015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altLang="it-IT" sz="1400" b="1" dirty="0">
                <a:solidFill>
                  <a:srgbClr val="000000"/>
                </a:solidFill>
              </a:rPr>
              <a:t>STRUTTURA PROGETTO (1)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altLang="it-IT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altLang="it-IT" sz="1200" dirty="0"/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altLang="it-IT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CREAZIONE DEL COMITATO SCIENTIFICO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altLang="it-IT" sz="12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altLang="it-IT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Il Comitato sarà composto da 6 membri scelti tra figure del mondo scientifico, istituzionale e imprenditoriale. </a:t>
            </a:r>
            <a:r>
              <a:rPr lang="it-IT" altLang="it-IT" sz="1400" dirty="0">
                <a:ea typeface="Times New Roman" panose="02020603050405020304" pitchFamily="18" charset="0"/>
              </a:rPr>
              <a:t>Le figure v</a:t>
            </a:r>
            <a:r>
              <a:rPr lang="it-IT" altLang="it-IT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erranno individuate e proposte dal Soggetto incaricato e condivise con Regione Lombardia</a:t>
            </a:r>
            <a:r>
              <a:rPr lang="it-IT" altLang="it-IT" sz="1400" dirty="0">
                <a:ea typeface="Times New Roman" panose="02020603050405020304" pitchFamily="18" charset="0"/>
              </a:rPr>
              <a:t>.</a:t>
            </a:r>
            <a:r>
              <a:rPr lang="it-IT" altLang="it-IT" sz="1400" dirty="0"/>
              <a:t> </a:t>
            </a:r>
            <a:endParaRPr lang="it-IT" altLang="it-IT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altLang="it-IT" sz="1400" dirty="0">
                <a:ea typeface="Calibri" panose="020F0502020204030204" pitchFamily="34" charset="0"/>
              </a:rPr>
              <a:t>Il comitato avrà il compito di valutare le aziende per individuare le 20 case history vincitrici.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altLang="it-IT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altLang="it-IT" sz="1400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A97E8A7-1FDE-4E37-9B60-36F30FCD7E1C}"/>
              </a:ext>
            </a:extLst>
          </p:cNvPr>
          <p:cNvSpPr/>
          <p:nvPr/>
        </p:nvSpPr>
        <p:spPr>
          <a:xfrm>
            <a:off x="6870779" y="1"/>
            <a:ext cx="532122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777AE8F-5E24-4081-A860-D3AFBBF84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79" y="0"/>
            <a:ext cx="5321222" cy="68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5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83AE7AC-646A-4F81-953A-C46908578429}"/>
              </a:ext>
            </a:extLst>
          </p:cNvPr>
          <p:cNvSpPr txBox="1">
            <a:spLocks/>
          </p:cNvSpPr>
          <p:nvPr/>
        </p:nvSpPr>
        <p:spPr>
          <a:xfrm>
            <a:off x="328641" y="596423"/>
            <a:ext cx="7186445" cy="72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335"/>
            <a:r>
              <a:rPr lang="en-US" sz="3600" dirty="0">
                <a:solidFill>
                  <a:prstClr val="black"/>
                </a:solidFill>
                <a:latin typeface="Tw Cen MT Condensed" panose="020B0606020104020203" pitchFamily="34" charset="0"/>
                <a:sym typeface="Helvetica Light"/>
              </a:rPr>
              <a:t>   </a:t>
            </a:r>
            <a:r>
              <a:rPr lang="it-IT" sz="3600" dirty="0">
                <a:solidFill>
                  <a:schemeClr val="tx1"/>
                </a:solidFill>
                <a:latin typeface="Tw Cen MT Condensed" panose="020B0606020104020203" pitchFamily="34" charset="0"/>
                <a:cs typeface="Arial" pitchFamily="34" charset="0"/>
                <a:sym typeface="Helvetica Light"/>
              </a:rPr>
              <a:t>PREMIO «L’IMPRESA OLTRE L’IMPRESA»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9B970-33B4-419E-A8E4-B0DBC9901FB4}"/>
              </a:ext>
            </a:extLst>
          </p:cNvPr>
          <p:cNvSpPr/>
          <p:nvPr/>
        </p:nvSpPr>
        <p:spPr>
          <a:xfrm>
            <a:off x="585256" y="1179089"/>
            <a:ext cx="5262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5"/>
            <a:r>
              <a:rPr lang="it-IT" sz="2400" dirty="0">
                <a:solidFill>
                  <a:srgbClr val="C00000"/>
                </a:solidFill>
                <a:latin typeface="Tw Cen MT Condensed" panose="020B0606020104020203" pitchFamily="34" charset="0"/>
                <a:cs typeface="Arial" pitchFamily="34" charset="0"/>
              </a:rPr>
              <a:t>Innovazioni e strategie di risposta alla crisi dell'epidemia di Covid-19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5ACB0E0-3D4F-414D-B784-8DAD0A2CD1BA}"/>
              </a:ext>
            </a:extLst>
          </p:cNvPr>
          <p:cNvSpPr/>
          <p:nvPr/>
        </p:nvSpPr>
        <p:spPr>
          <a:xfrm>
            <a:off x="585257" y="2146913"/>
            <a:ext cx="62855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altLang="it-IT" sz="1400" b="1" dirty="0">
                <a:ea typeface="Calibri" panose="020F0502020204030204" pitchFamily="34" charset="0"/>
              </a:rPr>
              <a:t>STRUTTURA DI PROGETTO (2)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altLang="it-IT" sz="1400" dirty="0"/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altLang="it-IT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altLang="it-IT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INDIVIDUAZIONE DEI CRITERI PER LA PARTECIPAZIONE E SELEZIONE DI 20 AZIENDE VIRTUOSE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altLang="it-IT" sz="1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altLang="it-IT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Sulla base dell’obiettivo prefissato si ritiene necessaria un’</a:t>
            </a:r>
            <a:r>
              <a:rPr lang="it-IT" altLang="it-IT" sz="14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analisi di tipo qualitativo</a:t>
            </a:r>
            <a:r>
              <a:rPr lang="it-IT" altLang="it-IT" sz="1400" dirty="0">
                <a:ea typeface="Times New Roman" panose="02020603050405020304" pitchFamily="18" charset="0"/>
              </a:rPr>
              <a:t>.</a:t>
            </a:r>
            <a:r>
              <a:rPr lang="it-IT" altLang="it-IT" sz="1400" dirty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altLang="it-IT" sz="1400" b="1" dirty="0">
                <a:solidFill>
                  <a:srgbClr val="000000"/>
                </a:solidFill>
                <a:ea typeface="Calibri" panose="020F0502020204030204" pitchFamily="34" charset="0"/>
              </a:rPr>
              <a:t>Come criterio base di partecipazione si individua il 31/01 </a:t>
            </a: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(data di avvio dello stato di emergenza nazionale) </a:t>
            </a:r>
            <a:r>
              <a:rPr lang="it-IT" altLang="it-IT" sz="1400" b="1" dirty="0">
                <a:solidFill>
                  <a:srgbClr val="000000"/>
                </a:solidFill>
                <a:ea typeface="Calibri" panose="020F0502020204030204" pitchFamily="34" charset="0"/>
              </a:rPr>
              <a:t>come punto di svolta: </a:t>
            </a: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possono partecipare solo le aziende che hanno effettivamente realizzato qualcosa di innovativo a partire da quella data.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altLang="it-IT" sz="1400" b="1" dirty="0">
                <a:solidFill>
                  <a:srgbClr val="000000"/>
                </a:solidFill>
                <a:ea typeface="Calibri" panose="020F0502020204030204" pitchFamily="34" charset="0"/>
              </a:rPr>
              <a:t>Le aziende verranno suddivide in 4 classi dimensionali: micro, piccole, medie, grandi</a:t>
            </a: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r>
              <a:rPr lang="it-IT" altLang="it-IT" sz="1400" dirty="0">
                <a:ea typeface="Calibri" panose="020F0502020204030204" pitchFamily="34" charset="0"/>
              </a:rPr>
              <a:t> ( secondo criteri Istat)</a:t>
            </a:r>
            <a:endParaRPr lang="it-IT" altLang="it-IT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Per ognuna di queste 4 classi dimensionali sono previste </a:t>
            </a:r>
            <a:r>
              <a:rPr lang="it-IT" altLang="it-IT" sz="1400" b="1" dirty="0">
                <a:ea typeface="Calibri" panose="020F0502020204030204" pitchFamily="34" charset="0"/>
              </a:rPr>
              <a:t>5</a:t>
            </a:r>
            <a:r>
              <a:rPr lang="it-IT" altLang="it-IT" sz="1400" b="1" dirty="0">
                <a:solidFill>
                  <a:srgbClr val="000000"/>
                </a:solidFill>
                <a:ea typeface="Calibri" panose="020F0502020204030204" pitchFamily="34" charset="0"/>
              </a:rPr>
              <a:t> categorie “qualitative”</a:t>
            </a:r>
            <a:r>
              <a:rPr lang="it-IT" altLang="it-IT" sz="1400" dirty="0">
                <a:ea typeface="Calibri" panose="020F0502020204030204" pitchFamily="34" charset="0"/>
              </a:rPr>
              <a:t> </a:t>
            </a: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che possano riflettere una storia azien</a:t>
            </a:r>
            <a:r>
              <a:rPr lang="it-IT" altLang="it-IT" sz="1400" dirty="0">
                <a:ea typeface="Calibri" panose="020F0502020204030204" pitchFamily="34" charset="0"/>
              </a:rPr>
              <a:t>dale:</a:t>
            </a:r>
            <a:endParaRPr lang="it-IT" altLang="it-IT" sz="1400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progetti o iniziative specifiche a sostegno del proprio ambito territoriale;</a:t>
            </a:r>
            <a:endParaRPr lang="it-IT" altLang="it-IT" sz="1400" dirty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attenzione al personale con piani di protezione e di sostegno e trasformazione delle modalità operative e produttive a tutela dei dipendenti.</a:t>
            </a:r>
            <a:endParaRPr lang="it-IT" altLang="it-IT" sz="1400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mantenimento della produzione in emergenza per non sguarnire la filiera;</a:t>
            </a:r>
            <a:endParaRPr lang="it-IT" altLang="it-IT" sz="1400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trasformazione della produzione per rispondere alle nuove esigenze sanitarie;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altLang="it-IT" sz="1400" dirty="0"/>
              <a:t>Attenzione verso clienti e fornitori, best </a:t>
            </a:r>
            <a:r>
              <a:rPr lang="it-IT" altLang="it-IT" sz="1400" dirty="0" err="1"/>
              <a:t>practice</a:t>
            </a:r>
            <a:r>
              <a:rPr lang="it-IT" altLang="it-IT" sz="1400" dirty="0"/>
              <a:t> anche in ambito no profit.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it-IT" altLang="it-IT" sz="1400" dirty="0"/>
          </a:p>
        </p:txBody>
      </p:sp>
      <p:pic>
        <p:nvPicPr>
          <p:cNvPr id="6162" name="Picture 18" descr="L'ingresso gratuito al Belvedere di Palazzo Lombardia è un successo:  apertura prorogata">
            <a:extLst>
              <a:ext uri="{FF2B5EF4-FFF2-40B4-BE49-F238E27FC236}">
                <a16:creationId xmlns:a16="http://schemas.microsoft.com/office/drawing/2014/main" id="{0B36A927-4657-47DB-BB79-43EB32679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r="34136"/>
          <a:stretch/>
        </p:blipFill>
        <p:spPr bwMode="auto">
          <a:xfrm>
            <a:off x="7086600" y="0"/>
            <a:ext cx="510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2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83AE7AC-646A-4F81-953A-C46908578429}"/>
              </a:ext>
            </a:extLst>
          </p:cNvPr>
          <p:cNvSpPr txBox="1">
            <a:spLocks/>
          </p:cNvSpPr>
          <p:nvPr/>
        </p:nvSpPr>
        <p:spPr>
          <a:xfrm>
            <a:off x="328641" y="596423"/>
            <a:ext cx="7186445" cy="72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335"/>
            <a:r>
              <a:rPr lang="en-US" sz="3600" dirty="0">
                <a:solidFill>
                  <a:prstClr val="black"/>
                </a:solidFill>
                <a:latin typeface="Tw Cen MT Condensed" panose="020B0606020104020203" pitchFamily="34" charset="0"/>
                <a:sym typeface="Helvetica Light"/>
              </a:rPr>
              <a:t>   </a:t>
            </a:r>
            <a:r>
              <a:rPr lang="it-IT" sz="3600" dirty="0">
                <a:solidFill>
                  <a:schemeClr val="tx1"/>
                </a:solidFill>
                <a:latin typeface="Tw Cen MT Condensed" panose="020B0606020104020203" pitchFamily="34" charset="0"/>
                <a:cs typeface="Arial" pitchFamily="34" charset="0"/>
                <a:sym typeface="Helvetica Light"/>
              </a:rPr>
              <a:t>PREMIO «L’IMPRESA OLTRE L’IMPRESA»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9B970-33B4-419E-A8E4-B0DBC9901FB4}"/>
              </a:ext>
            </a:extLst>
          </p:cNvPr>
          <p:cNvSpPr/>
          <p:nvPr/>
        </p:nvSpPr>
        <p:spPr>
          <a:xfrm>
            <a:off x="585256" y="1179089"/>
            <a:ext cx="5262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5"/>
            <a:r>
              <a:rPr lang="it-IT" sz="2400" dirty="0">
                <a:solidFill>
                  <a:srgbClr val="C00000"/>
                </a:solidFill>
                <a:latin typeface="Tw Cen MT Condensed" panose="020B0606020104020203" pitchFamily="34" charset="0"/>
                <a:cs typeface="Arial" pitchFamily="34" charset="0"/>
              </a:rPr>
              <a:t>Innovazioni e strategie di risposta alla crisi dell'epidemia di Covid-19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09624CA-8667-45A9-BE05-8C6087C79E8A}"/>
              </a:ext>
            </a:extLst>
          </p:cNvPr>
          <p:cNvSpPr/>
          <p:nvPr/>
        </p:nvSpPr>
        <p:spPr>
          <a:xfrm>
            <a:off x="6870779" y="1"/>
            <a:ext cx="532122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F5679D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3D119EC-EE56-4FC9-9411-058D27ED2CDE}"/>
              </a:ext>
            </a:extLst>
          </p:cNvPr>
          <p:cNvSpPr/>
          <p:nvPr/>
        </p:nvSpPr>
        <p:spPr>
          <a:xfrm>
            <a:off x="585256" y="2087463"/>
            <a:ext cx="238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altLang="it-IT" sz="1400" b="1" dirty="0"/>
              <a:t>STRUTTURA DI PROGETTO (3)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4182F54-A41C-4F48-923A-71B98733A71E}"/>
              </a:ext>
            </a:extLst>
          </p:cNvPr>
          <p:cNvSpPr/>
          <p:nvPr/>
        </p:nvSpPr>
        <p:spPr>
          <a:xfrm>
            <a:off x="475944" y="2335340"/>
            <a:ext cx="6096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altLang="it-IT" sz="1400" dirty="0"/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altLang="it-IT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altLang="it-IT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INDIVIDUAZIONE DEI CRITERI PER LA PARTECIPAZIONE E SELEZIONE DI 20 AZIENDE VIRTUOSE (segue)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altLang="it-IT" sz="1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ea typeface="Calibri" panose="020F0502020204030204" pitchFamily="34" charset="0"/>
              </a:rPr>
              <a:t>Le aziende che intendono presentare la loro candidatura dovranno: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400" dirty="0">
              <a:ea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400" dirty="0">
                <a:ea typeface="Calibri" panose="020F0502020204030204" pitchFamily="34" charset="0"/>
              </a:rPr>
              <a:t>Registrarsi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400" dirty="0">
                <a:ea typeface="Calibri" panose="020F0502020204030204" pitchFamily="34" charset="0"/>
              </a:rPr>
              <a:t>Compilare un </a:t>
            </a:r>
            <a:r>
              <a:rPr lang="it-IT" altLang="it-IT" sz="1400" dirty="0" err="1">
                <a:ea typeface="Calibri" panose="020F0502020204030204" pitchFamily="34" charset="0"/>
              </a:rPr>
              <a:t>form</a:t>
            </a:r>
            <a:r>
              <a:rPr lang="it-IT" altLang="it-IT" sz="1400" dirty="0">
                <a:ea typeface="Calibri" panose="020F0502020204030204" pitchFamily="34" charset="0"/>
              </a:rPr>
              <a:t> </a:t>
            </a:r>
            <a:r>
              <a:rPr lang="it-IT" sz="1400" dirty="0"/>
              <a:t>chiuso (no attachments) </a:t>
            </a:r>
            <a:r>
              <a:rPr lang="it-IT" altLang="it-IT" sz="1400" dirty="0"/>
              <a:t> </a:t>
            </a:r>
            <a:r>
              <a:rPr lang="it-IT" altLang="it-IT" sz="1400" dirty="0">
                <a:ea typeface="Calibri" panose="020F0502020204030204" pitchFamily="34" charset="0"/>
              </a:rPr>
              <a:t>con una “checklist” , specifica per ogni categoria, che consenta di identificare i parametri di rilevanza delle proposte. Ad esempio solo le iniziative che hanno a che fare con il core business dell’impresa, non di pura beneficenza.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400" dirty="0">
                <a:ea typeface="Calibri" panose="020F0502020204030204" pitchFamily="34" charset="0"/>
              </a:rPr>
              <a:t>Inserire nel </a:t>
            </a:r>
            <a:r>
              <a:rPr lang="it-IT" altLang="it-IT" sz="1400" dirty="0" err="1">
                <a:ea typeface="Calibri" panose="020F0502020204030204" pitchFamily="34" charset="0"/>
              </a:rPr>
              <a:t>form</a:t>
            </a:r>
            <a:r>
              <a:rPr lang="it-IT" altLang="it-IT" sz="1400" dirty="0">
                <a:ea typeface="Calibri" panose="020F0502020204030204" pitchFamily="34" charset="0"/>
              </a:rPr>
              <a:t> un testo descrittivo che racconti la propria storia di innovazione.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it-IT" altLang="it-IT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ea typeface="Calibri" panose="020F0502020204030204" pitchFamily="34" charset="0"/>
              </a:rPr>
              <a:t>Ogni impresa può partecipare con una proposta (da valutare nel caso di quelle medio o grandi se estendere a più proposte).</a:t>
            </a:r>
            <a:endParaRPr lang="it-IT" altLang="it-IT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altLang="it-IT" sz="14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4C3D5C8-2B7C-41D4-9190-53A4C8E09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1" r="40596"/>
          <a:stretch/>
        </p:blipFill>
        <p:spPr>
          <a:xfrm>
            <a:off x="7496200" y="0"/>
            <a:ext cx="4695800" cy="68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3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83AE7AC-646A-4F81-953A-C46908578429}"/>
              </a:ext>
            </a:extLst>
          </p:cNvPr>
          <p:cNvSpPr txBox="1">
            <a:spLocks/>
          </p:cNvSpPr>
          <p:nvPr/>
        </p:nvSpPr>
        <p:spPr>
          <a:xfrm>
            <a:off x="328641" y="596423"/>
            <a:ext cx="7186445" cy="72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335"/>
            <a:r>
              <a:rPr lang="en-US" sz="3600" dirty="0">
                <a:solidFill>
                  <a:prstClr val="black"/>
                </a:solidFill>
                <a:latin typeface="Tw Cen MT Condensed" panose="020B0606020104020203" pitchFamily="34" charset="0"/>
                <a:sym typeface="Helvetica Light"/>
              </a:rPr>
              <a:t>   </a:t>
            </a:r>
            <a:r>
              <a:rPr lang="it-IT" sz="3600" dirty="0">
                <a:solidFill>
                  <a:schemeClr val="tx1"/>
                </a:solidFill>
                <a:latin typeface="Tw Cen MT Condensed" panose="020B0606020104020203" pitchFamily="34" charset="0"/>
                <a:cs typeface="Arial" pitchFamily="34" charset="0"/>
                <a:sym typeface="Helvetica Light"/>
              </a:rPr>
              <a:t>PREMIO «L’IMPRESA OLTRE L’IMPRESA»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9B970-33B4-419E-A8E4-B0DBC9901FB4}"/>
              </a:ext>
            </a:extLst>
          </p:cNvPr>
          <p:cNvSpPr/>
          <p:nvPr/>
        </p:nvSpPr>
        <p:spPr>
          <a:xfrm>
            <a:off x="585256" y="1179089"/>
            <a:ext cx="5262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5"/>
            <a:r>
              <a:rPr lang="it-IT" sz="2400" dirty="0">
                <a:solidFill>
                  <a:srgbClr val="C00000"/>
                </a:solidFill>
                <a:latin typeface="Tw Cen MT Condensed" panose="020B0606020104020203" pitchFamily="34" charset="0"/>
                <a:cs typeface="Arial" pitchFamily="34" charset="0"/>
              </a:rPr>
              <a:t>Innovazioni e strategie di risposta alla crisi dell'epidemia di Covid-19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97A4919-2478-4D7B-A9AA-6A5FE9D88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0" y="3421916"/>
            <a:ext cx="6256947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RECRUITING DELLE AZIENDE: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it-IT" altLang="it-IT" sz="800" dirty="0"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ATTIVITA’ DI 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ANALISI E VALUTAZIONE DELLE AZIENDE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PARTECIPANTI: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DEFINIZIONE DEI VINCITORI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Individuate le 20 aziende vincitrici da parte del Comitato scientifico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EVENTO DI PREMIAZIONE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L’evento è ipotizzato in digitale e consentirà alle aziende vincitrici di raccontare la propria case history.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09624CA-8667-45A9-BE05-8C6087C79E8A}"/>
              </a:ext>
            </a:extLst>
          </p:cNvPr>
          <p:cNvSpPr/>
          <p:nvPr/>
        </p:nvSpPr>
        <p:spPr>
          <a:xfrm>
            <a:off x="6870779" y="1"/>
            <a:ext cx="532122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F5679D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3D119EC-EE56-4FC9-9411-058D27ED2CDE}"/>
              </a:ext>
            </a:extLst>
          </p:cNvPr>
          <p:cNvSpPr/>
          <p:nvPr/>
        </p:nvSpPr>
        <p:spPr>
          <a:xfrm>
            <a:off x="585256" y="2087463"/>
            <a:ext cx="238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altLang="it-IT" sz="1400" b="1" dirty="0"/>
              <a:t>STRUTTURA DI PROGETTO (4)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CB7CE5E-9862-4DD3-B730-5183E7E00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48" t="12500" r="13311"/>
          <a:stretch/>
        </p:blipFill>
        <p:spPr>
          <a:xfrm>
            <a:off x="6874614" y="416454"/>
            <a:ext cx="5317386" cy="60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83AE7AC-646A-4F81-953A-C46908578429}"/>
              </a:ext>
            </a:extLst>
          </p:cNvPr>
          <p:cNvSpPr txBox="1">
            <a:spLocks/>
          </p:cNvSpPr>
          <p:nvPr/>
        </p:nvSpPr>
        <p:spPr>
          <a:xfrm>
            <a:off x="328641" y="596423"/>
            <a:ext cx="7186445" cy="72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335"/>
            <a:r>
              <a:rPr lang="en-US" sz="3600" dirty="0">
                <a:solidFill>
                  <a:prstClr val="black"/>
                </a:solidFill>
                <a:latin typeface="Tw Cen MT Condensed" panose="020B0606020104020203" pitchFamily="34" charset="0"/>
                <a:sym typeface="Helvetica Light"/>
              </a:rPr>
              <a:t>   </a:t>
            </a:r>
            <a:r>
              <a:rPr lang="it-IT" sz="3600" dirty="0">
                <a:solidFill>
                  <a:schemeClr val="tx1"/>
                </a:solidFill>
                <a:latin typeface="Tw Cen MT Condensed" panose="020B0606020104020203" pitchFamily="34" charset="0"/>
                <a:cs typeface="Arial" pitchFamily="34" charset="0"/>
                <a:sym typeface="Helvetica Light"/>
              </a:rPr>
              <a:t>PREMIO «L’IMPRESA OLTRE L’IMPRESA»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9B970-33B4-419E-A8E4-B0DBC9901FB4}"/>
              </a:ext>
            </a:extLst>
          </p:cNvPr>
          <p:cNvSpPr/>
          <p:nvPr/>
        </p:nvSpPr>
        <p:spPr>
          <a:xfrm>
            <a:off x="585256" y="1179089"/>
            <a:ext cx="5262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5"/>
            <a:r>
              <a:rPr lang="it-IT" sz="2400" dirty="0">
                <a:solidFill>
                  <a:srgbClr val="C00000"/>
                </a:solidFill>
                <a:latin typeface="Tw Cen MT Condensed" panose="020B0606020104020203" pitchFamily="34" charset="0"/>
                <a:cs typeface="Arial" pitchFamily="34" charset="0"/>
              </a:rPr>
              <a:t>Innovazioni e strategie di risposta alla crisi dell'epidemia di Covid-19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1637E5A-430F-4957-9DD5-D5A66A25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7" y="2770642"/>
            <a:ext cx="5270702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TIMING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novembre</a:t>
            </a:r>
            <a:r>
              <a:rPr lang="it-IT" altLang="it-IT" sz="1400" dirty="0">
                <a:ea typeface="Times New Roman" panose="02020603050405020304" pitchFamily="18" charset="0"/>
              </a:rPr>
              <a:t>: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formazione del comitato scientifico e raccolta candidature.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dicembre</a:t>
            </a:r>
            <a:r>
              <a:rPr lang="it-IT" altLang="it-IT" sz="1400" b="1" dirty="0">
                <a:ea typeface="Times New Roman" panose="02020603050405020304" pitchFamily="18" charset="0"/>
              </a:rPr>
              <a:t>: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 valutazione delle candidature e individuazione di </a:t>
            </a:r>
            <a:r>
              <a:rPr lang="it-IT" altLang="it-IT" sz="1400" dirty="0">
                <a:ea typeface="Times New Roman" panose="02020603050405020304" pitchFamily="18" charset="0"/>
              </a:rPr>
              <a:t>20 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case history  da premiare</a:t>
            </a:r>
            <a:r>
              <a:rPr lang="it-IT" altLang="it-IT" sz="1400" dirty="0">
                <a:ea typeface="Times New Roman" panose="02020603050405020304" pitchFamily="18" charset="0"/>
              </a:rPr>
              <a:t> e creazione landing page per invito all’evento di proclamazione dei vincitori.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400" b="1" dirty="0">
                <a:ea typeface="Times New Roman" panose="02020603050405020304" pitchFamily="18" charset="0"/>
              </a:rPr>
              <a:t>Gennaio/febbraio2021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 Evento digitale di presentazione delle STORIE DI IMPRESA.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 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6D2420D-EBFA-48F9-95DD-5541F282BF0C}"/>
              </a:ext>
            </a:extLst>
          </p:cNvPr>
          <p:cNvSpPr/>
          <p:nvPr/>
        </p:nvSpPr>
        <p:spPr>
          <a:xfrm>
            <a:off x="6870780" y="13747"/>
            <a:ext cx="532122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pic>
        <p:nvPicPr>
          <p:cNvPr id="3077" name="Picture 5" descr="Corpo A Clessidra Orologio - Foto gratis su Pixabay">
            <a:extLst>
              <a:ext uri="{FF2B5EF4-FFF2-40B4-BE49-F238E27FC236}">
                <a16:creationId xmlns:a16="http://schemas.microsoft.com/office/drawing/2014/main" id="{B59A9A6F-C4DA-487A-A953-DD35F271D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r="15677"/>
          <a:stretch/>
        </p:blipFill>
        <p:spPr bwMode="auto">
          <a:xfrm>
            <a:off x="6867524" y="352425"/>
            <a:ext cx="5321221" cy="61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0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83AE7AC-646A-4F81-953A-C46908578429}"/>
              </a:ext>
            </a:extLst>
          </p:cNvPr>
          <p:cNvSpPr txBox="1">
            <a:spLocks/>
          </p:cNvSpPr>
          <p:nvPr/>
        </p:nvSpPr>
        <p:spPr>
          <a:xfrm>
            <a:off x="288551" y="600090"/>
            <a:ext cx="7186445" cy="72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335"/>
            <a:r>
              <a:rPr lang="en-US" sz="3600" dirty="0">
                <a:solidFill>
                  <a:prstClr val="black"/>
                </a:solidFill>
                <a:latin typeface="Tw Cen MT Condensed" panose="020B0606020104020203" pitchFamily="34" charset="0"/>
                <a:sym typeface="Helvetica Light"/>
              </a:rPr>
              <a:t>   </a:t>
            </a:r>
            <a:r>
              <a:rPr lang="it-IT" sz="3600" dirty="0">
                <a:solidFill>
                  <a:schemeClr val="tx1"/>
                </a:solidFill>
                <a:latin typeface="Tw Cen MT Condensed" panose="020B0606020104020203" pitchFamily="34" charset="0"/>
                <a:cs typeface="Arial" pitchFamily="34" charset="0"/>
                <a:sym typeface="Helvetica Light"/>
              </a:rPr>
              <a:t>PREMIO «L’IMPRESA OLTRE L’IMPRESA»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A59B970-33B4-419E-A8E4-B0DBC9901FB4}"/>
              </a:ext>
            </a:extLst>
          </p:cNvPr>
          <p:cNvSpPr/>
          <p:nvPr/>
        </p:nvSpPr>
        <p:spPr>
          <a:xfrm>
            <a:off x="585256" y="1179089"/>
            <a:ext cx="5262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5"/>
            <a:r>
              <a:rPr lang="it-IT" sz="2400" dirty="0">
                <a:solidFill>
                  <a:srgbClr val="C00000"/>
                </a:solidFill>
                <a:latin typeface="Tw Cen MT Condensed" panose="020B0606020104020203" pitchFamily="34" charset="0"/>
                <a:cs typeface="Arial" pitchFamily="34" charset="0"/>
              </a:rPr>
              <a:t>Piano di comunicazione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6D2420D-EBFA-48F9-95DD-5541F282BF0C}"/>
              </a:ext>
            </a:extLst>
          </p:cNvPr>
          <p:cNvSpPr/>
          <p:nvPr/>
        </p:nvSpPr>
        <p:spPr>
          <a:xfrm>
            <a:off x="6870780" y="13747"/>
            <a:ext cx="532122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1637E5A-430F-4957-9DD5-D5A66A25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53" y="2610757"/>
            <a:ext cx="606412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400" dirty="0"/>
              <a:t>Al fine di dare massima visibilità al progetto e spingere le aziende ad iscriversi al PREMIO «L’IMPRESA OLTRE L’IMPRESA - Innovazioni e strategie di risposta alla crisi dell'epidemia di Covid-19», </a:t>
            </a:r>
            <a:r>
              <a:rPr lang="it-IT" sz="1400" b="1" dirty="0"/>
              <a:t>si  propone un percorso di comunicazione stampa e </a:t>
            </a:r>
            <a:r>
              <a:rPr lang="it-IT" sz="1400" b="1" dirty="0" err="1"/>
              <a:t>digital</a:t>
            </a:r>
            <a:r>
              <a:rPr lang="it-IT" sz="1400" b="1" dirty="0"/>
              <a:t>.</a:t>
            </a:r>
          </a:p>
          <a:p>
            <a:endParaRPr lang="it-IT" sz="1400" dirty="0"/>
          </a:p>
          <a:p>
            <a:r>
              <a:rPr lang="it-IT" sz="1400" dirty="0"/>
              <a:t>L’obiettivo è quindi sfruttare l’ampio bacino del </a:t>
            </a:r>
            <a:r>
              <a:rPr lang="it-IT" sz="1400" dirty="0" err="1"/>
              <a:t>digital</a:t>
            </a:r>
            <a:r>
              <a:rPr lang="it-IT" sz="1400"/>
              <a:t> </a:t>
            </a:r>
            <a:r>
              <a:rPr lang="it-IT" sz="1400" b="1"/>
              <a:t>capace </a:t>
            </a:r>
            <a:r>
              <a:rPr lang="it-IT" sz="1400" b="1" dirty="0"/>
              <a:t>di attirare consenso all’iscrizione e partecipazione all’evento di premiazione.</a:t>
            </a:r>
            <a:r>
              <a:rPr lang="it-IT" sz="1400" dirty="0"/>
              <a:t> </a:t>
            </a:r>
          </a:p>
          <a:p>
            <a:endParaRPr lang="it-IT" sz="1400" dirty="0"/>
          </a:p>
          <a:p>
            <a:r>
              <a:rPr lang="it-IT" sz="1400" b="1" dirty="0"/>
              <a:t>Per ogni mezzo la pianificazione di seguito proposta è finalizzata all’alta frequenza del messaggio così da colpire in maniera capillare il territorio e tutto il target di interesse.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sz="1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Segnaposto immagine 7">
            <a:extLst>
              <a:ext uri="{FF2B5EF4-FFF2-40B4-BE49-F238E27FC236}">
                <a16:creationId xmlns:a16="http://schemas.microsoft.com/office/drawing/2014/main" id="{27829272-0E0B-4E7A-8E94-0A0464720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7" r="19032"/>
          <a:stretch/>
        </p:blipFill>
        <p:spPr>
          <a:xfrm>
            <a:off x="6870779" y="349638"/>
            <a:ext cx="5321223" cy="61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29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24EEA5289BFD47BDBB67DC02E149E2" ma:contentTypeVersion="3" ma:contentTypeDescription="Creare un nuovo documento." ma:contentTypeScope="" ma:versionID="b719f4af62f81971fbd663f3cf765280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d011c1e75816443968850f604153854d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DCFB2E-84C6-4DF5-9B42-32338DE44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6A9983-E131-439C-B22C-5BC6422D40C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1A8CDC-4269-4E8B-BBD6-9D9C87072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815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Tw Cen MT Condensed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ECOBONUS</dc:title>
  <dc:creator>Facchini Francesca</dc:creator>
  <cp:lastModifiedBy>Veronica Redaelli</cp:lastModifiedBy>
  <cp:revision>94</cp:revision>
  <dcterms:created xsi:type="dcterms:W3CDTF">2020-09-10T10:30:34Z</dcterms:created>
  <dcterms:modified xsi:type="dcterms:W3CDTF">2020-10-19T15:09:44Z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0x010100B924EEA5289BFD47BDBB67DC02E149E2</vt:lpwstr>
  </property>
</Properties>
</file>